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865DA-D120-421D-9A19-32EEEE5853AA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E2E2AD-8680-4418-9381-69E0C1999F3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787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2E2AD-8680-4418-9381-69E0C1999F3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243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2E2AD-8680-4418-9381-69E0C1999F3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7544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E2E2AD-8680-4418-9381-69E0C1999F3B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684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148CB-751E-2DAA-CE52-C44998DA3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12F80-EAF1-63D3-2A67-145A877DC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C2FC0-17B5-6CCB-CA38-59D962106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FB3B-81EE-6E04-CF9B-CEFCEB33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0E888-A6CA-226C-68D8-3D5E17DA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96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5B895-54A9-FF45-B69B-DD5CE2B1C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8DEA0B-B9C7-2289-01F0-42CDE23EE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66D7-273A-C4A8-00EC-37A274A1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1BDCB-8A4D-BB55-8247-9F98CC06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ECF64-689B-8BF5-0411-FA5B38D16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903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8362EC-6D17-843E-B1C5-DB62456D7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E1EDE-1FC3-3D19-756D-697F70A13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09396-470C-B9BA-6CDE-2142CE873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2C9B6-9492-0154-4C9A-2A2F7A0F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9CC2F-7989-2E4F-A8D9-3D0DC068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828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4A61-0352-F14B-EDB2-BD742E98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B629-2D4A-009E-FB71-A2F78BA9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D3786-22C8-DCE2-17B3-1CB56B038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E5397-632B-8EE5-7AC4-352D312F4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E2190-FA9C-9EB9-7E9F-54F79C05C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459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7344F-29AE-A470-D323-0DFC692F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55A5B-4B46-C777-DB63-1D7B2BA04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F1949-04F1-C7FA-8929-2ADD6AF97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CA0B2-FC96-193E-2F83-001561C8D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F6798-4781-73BF-94E1-7591DBB2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8681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2501-6C32-2229-2A29-5E0B70C9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FF36-A4C4-593D-BB91-2AF1C1660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A77D8-9F51-E691-0E58-918CE25AF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7B127-661B-CF72-861B-6B91CF9F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25E99-2DBB-B1C4-FF3E-E4891635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35AE3-17CB-B5C7-7351-1D90723D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096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FC4F-339D-BB6D-1B50-1AE85FF6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30612-6998-5758-DA2D-C8CF83B47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14987-21EB-A46F-05F7-3A40865F5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D2E1F3-BEAE-2BB3-EAFB-09336CD90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9DCC2-8FA6-20DB-E30D-729675843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750A1-783B-E657-70AA-8AA5AFD3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935498-BD51-313C-EAC8-E460C49BC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5081DA-ECE6-B03C-F180-96D62E3A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8187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0211-715B-2395-CEB1-B59E56B0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E7C58-E3EC-AC70-ED1F-79D38559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ADF37-DE11-1A50-58CA-343376F5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3D5E4-4825-1F0F-4D1B-81014EAAD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41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8ED732-4449-CF84-BCAE-6F1CB67E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F2118-6A9D-EB5D-8A60-F6D4DA6AA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92FD1-3D95-5B29-3B03-BE05A8A8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906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2559E-1A0C-B905-3472-4BC1A19E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BEC24-848E-5328-C157-F7576A9B2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25EF3-1A2F-AD4E-671C-DE8B9B3CE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C237D-63F9-B7D7-EA40-BA134B9F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B854C-40E4-3018-4125-7A8B1D6F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B3C21-5783-3A8A-5D9C-8E934D11C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40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5F58-4CC2-43D6-3C56-E8C2AD584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C6C0A1-183F-A094-7AA5-EA1641C7E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008D6-12F4-F1A2-A43F-D36EDA49C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C4860-8803-60A2-5FCC-93457B428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01033-D632-062F-A05E-AE601DEA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77E9D-754A-0AC7-E31E-23B4C25E2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632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3EA56-B795-2AB0-EE45-2BD946DD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B5E7E-48F0-78B9-03CA-7E6DF4423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5621C-B8ED-BAA2-7CA9-4647E3431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62F1EA-F155-4A2E-BCB6-187DBDDD3476}" type="datetimeFigureOut">
              <a:rPr lang="en-CA" smtClean="0"/>
              <a:t>2024-10-27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DAA95-D803-B6F6-97EC-9EDCF2644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A1E8A-903E-47FE-5F1C-04773EE13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114DCC-C8E1-479F-9715-C85F3F69FDA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731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B983-95F8-7B78-D5BD-149C45855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688" y="904557"/>
            <a:ext cx="9144000" cy="949643"/>
          </a:xfrm>
        </p:spPr>
        <p:txBody>
          <a:bodyPr/>
          <a:lstStyle/>
          <a:p>
            <a:r>
              <a:rPr lang="en-US" dirty="0"/>
              <a:t>Stream-3 Project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7845B-E51E-A329-F2F8-951E289B4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3728" y="2131250"/>
            <a:ext cx="9144000" cy="4031805"/>
          </a:xfrm>
        </p:spPr>
        <p:txBody>
          <a:bodyPr>
            <a:normAutofit/>
          </a:bodyPr>
          <a:lstStyle/>
          <a:p>
            <a:r>
              <a:rPr lang="en-US" sz="3600" u="sng" dirty="0"/>
              <a:t>Prodyut Roy</a:t>
            </a:r>
          </a:p>
          <a:p>
            <a:pPr algn="l"/>
            <a:r>
              <a:rPr lang="en-US" sz="20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Project Idea:</a:t>
            </a:r>
          </a:p>
          <a:p>
            <a:pPr algn="l"/>
            <a:r>
              <a:rPr lang="en-US" sz="20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Identify and investigate optimal farm location where crop production yield is low and has repetitive low yield tendency </a:t>
            </a:r>
            <a:br>
              <a:rPr lang="en-US" sz="2000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</a:br>
            <a:endParaRPr lang="en-US" sz="2000" b="1" dirty="0">
              <a:solidFill>
                <a:srgbClr val="7030A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2060"/>
                </a:solidFill>
                <a:latin typeface="Consolas" panose="020B0609020204030204" pitchFamily="49" charset="0"/>
              </a:rPr>
              <a:t>Project Data: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Consolas" panose="020B0609020204030204" pitchFamily="49" charset="0"/>
              </a:rPr>
              <a:t>Yield data source : Manitoba Agricultural Services Corporation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Consolas" panose="020B0609020204030204" pitchFamily="49" charset="0"/>
              </a:rPr>
              <a:t>Location: Municipalities in Manitoba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Consolas" panose="020B0609020204030204" pitchFamily="49" charset="0"/>
              </a:rPr>
              <a:t>Data Collected </a:t>
            </a:r>
            <a:r>
              <a:rPr lang="en-US" sz="1600" b="0" dirty="0">
                <a:solidFill>
                  <a:srgbClr val="002060"/>
                </a:solidFill>
                <a:effectLst/>
                <a:latin typeface="Consolas" panose="020B0609020204030204" pitchFamily="49" charset="0"/>
              </a:rPr>
              <a:t>Years: 2004 to 2023</a:t>
            </a:r>
          </a:p>
          <a:p>
            <a:pPr algn="l"/>
            <a:r>
              <a:rPr lang="en-US" sz="1600" dirty="0">
                <a:solidFill>
                  <a:srgbClr val="002060"/>
                </a:solidFill>
                <a:latin typeface="Consolas" panose="020B0609020204030204" pitchFamily="49" charset="0"/>
              </a:rPr>
              <a:t>Crop Case Investigate: ARGENTINE CANOLA</a:t>
            </a:r>
            <a:endParaRPr lang="en-US" sz="1600" b="0" dirty="0">
              <a:solidFill>
                <a:srgbClr val="00206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7293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E90B-C9E7-4863-E932-BF018AE0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Low Yield Zone 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CC321-1CA9-BE85-5B98-F4885FD315EE}"/>
              </a:ext>
            </a:extLst>
          </p:cNvPr>
          <p:cNvSpPr txBox="1"/>
          <p:nvPr/>
        </p:nvSpPr>
        <p:spPr>
          <a:xfrm>
            <a:off x="651510" y="1448092"/>
            <a:ext cx="11052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Cluster 4 Low Production Zone</a:t>
            </a:r>
          </a:p>
          <a:p>
            <a:r>
              <a:rPr lang="en-CA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['Cluster’] == 4]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709D4-3992-EF54-45F0-E634FD3D4658}"/>
              </a:ext>
            </a:extLst>
          </p:cNvPr>
          <p:cNvSpPr txBox="1"/>
          <p:nvPr/>
        </p:nvSpPr>
        <p:spPr>
          <a:xfrm>
            <a:off x="722376" y="2320790"/>
            <a:ext cx="96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Cluster 4 by RM and its repetition over Year 2004 to 2023 </a:t>
            </a:r>
            <a:endParaRPr lang="en-CA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572EB61-842A-5D5F-6317-C968828F3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357607"/>
              </p:ext>
            </p:extLst>
          </p:nvPr>
        </p:nvGraphicFramePr>
        <p:xfrm>
          <a:off x="722376" y="2773655"/>
          <a:ext cx="5333048" cy="2219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972229" imgH="2485909" progId="Excel.Sheet.12">
                  <p:embed/>
                </p:oleObj>
              </mc:Choice>
              <mc:Fallback>
                <p:oleObj name="Worksheet" r:id="rId2" imgW="5972229" imgH="2485909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572EB61-842A-5D5F-6317-C968828F3B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2376" y="2773655"/>
                        <a:ext cx="5333048" cy="2219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47DE7320-2897-FC41-7301-0BAB0ED1435F}"/>
              </a:ext>
            </a:extLst>
          </p:cNvPr>
          <p:cNvSpPr/>
          <p:nvPr/>
        </p:nvSpPr>
        <p:spPr>
          <a:xfrm>
            <a:off x="6136578" y="3379708"/>
            <a:ext cx="584262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7C1CE-B4E4-3B9D-8A77-6F5B3F57939A}"/>
              </a:ext>
            </a:extLst>
          </p:cNvPr>
          <p:cNvSpPr txBox="1"/>
          <p:nvPr/>
        </p:nvSpPr>
        <p:spPr>
          <a:xfrm>
            <a:off x="6801994" y="3316178"/>
            <a:ext cx="5333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 Cluster 4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Repetition : Group by RM &amp; Year</a:t>
            </a:r>
            <a:endParaRPr lang="en-CA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6F32F8-AFA5-FC9E-9C0F-C675CDB4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15" y="4680899"/>
            <a:ext cx="4477375" cy="95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55531C-2C84-01E9-1684-EF106D5F8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5290" y="4680899"/>
            <a:ext cx="1581371" cy="9526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CAEC36-3B09-BE6E-A9A3-CF45AF3BC711}"/>
              </a:ext>
            </a:extLst>
          </p:cNvPr>
          <p:cNvSpPr txBox="1"/>
          <p:nvPr/>
        </p:nvSpPr>
        <p:spPr>
          <a:xfrm>
            <a:off x="7596622" y="5659177"/>
            <a:ext cx="6117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'Cluster4_Repetition'</a:t>
            </a:r>
            <a:r>
              <a:rPr lang="en-CA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CA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CA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CA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8286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5950-CE5F-F929-DFB0-2FAC1677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1998"/>
          </a:xfrm>
        </p:spPr>
        <p:txBody>
          <a:bodyPr>
            <a:noAutofit/>
          </a:bodyPr>
          <a:lstStyle/>
          <a:p>
            <a:r>
              <a:rPr lang="en-US" sz="3200" dirty="0"/>
              <a:t>GIS View: Cluster 4 Low Production yield Repetition</a:t>
            </a:r>
            <a:endParaRPr lang="en-CA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60830-68F6-D708-8437-D7F42DA0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858041"/>
            <a:ext cx="10353675" cy="585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47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443C-4154-6705-A40E-8BAEFD29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6423"/>
          </a:xfrm>
        </p:spPr>
        <p:txBody>
          <a:bodyPr/>
          <a:lstStyle/>
          <a:p>
            <a:r>
              <a:rPr lang="en-US" dirty="0"/>
              <a:t>Investigate High Yield Zone 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DFAE6-103D-D88D-E43F-D66DE8778A57}"/>
              </a:ext>
            </a:extLst>
          </p:cNvPr>
          <p:cNvSpPr txBox="1"/>
          <p:nvPr/>
        </p:nvSpPr>
        <p:spPr>
          <a:xfrm>
            <a:off x="1002080" y="1081548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Cluster 2 High Production Zone</a:t>
            </a:r>
          </a:p>
          <a:p>
            <a:r>
              <a:rPr lang="en-CA" dirty="0"/>
              <a:t>['Cluster’] == 2]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346B8-32A2-8941-8A76-00B7987A68D9}"/>
              </a:ext>
            </a:extLst>
          </p:cNvPr>
          <p:cNvSpPr txBox="1"/>
          <p:nvPr/>
        </p:nvSpPr>
        <p:spPr>
          <a:xfrm>
            <a:off x="450210" y="5210385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['Cluster 2_Repetition’] &gt; 4]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E07D13-B686-1545-DF11-19D83DA1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2901"/>
            <a:ext cx="6544588" cy="31817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D5C91E-536F-90D8-67DE-728F2B71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091" y="4814293"/>
            <a:ext cx="6754168" cy="9621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2AF1FC-8AEB-3D90-0E0A-17B45A97CD72}"/>
              </a:ext>
            </a:extLst>
          </p:cNvPr>
          <p:cNvSpPr txBox="1"/>
          <p:nvPr/>
        </p:nvSpPr>
        <p:spPr>
          <a:xfrm>
            <a:off x="6611494" y="2594220"/>
            <a:ext cx="5333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List Cluster 2</a:t>
            </a:r>
            <a:r>
              <a:rPr lang="en-CA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CA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Repetition : Group by RM &amp; Year</a:t>
            </a:r>
            <a:endParaRPr lang="en-CA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2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4C75-9FBE-82D6-D88F-1C3839B3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094"/>
          </a:xfrm>
        </p:spPr>
        <p:txBody>
          <a:bodyPr>
            <a:normAutofit/>
          </a:bodyPr>
          <a:lstStyle/>
          <a:p>
            <a:r>
              <a:rPr lang="en-US" sz="3200" dirty="0"/>
              <a:t>GIS View: Cluster 2 High Production yield Repetition</a:t>
            </a:r>
            <a:endParaRPr lang="en-CA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CAE76-94B4-1D07-F92F-7B2D32A5C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42220"/>
            <a:ext cx="11102419" cy="57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2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2EC11-556B-2726-376F-B6E0049C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7913"/>
          </a:xfrm>
        </p:spPr>
        <p:txBody>
          <a:bodyPr>
            <a:normAutofit/>
          </a:bodyPr>
          <a:lstStyle/>
          <a:p>
            <a:r>
              <a:rPr lang="en-US" sz="3200" dirty="0"/>
              <a:t>Year by Year Comparison : Picked 3 RM from Cluster 2 and 4</a:t>
            </a:r>
            <a:endParaRPr lang="en-CA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D2713-D438-69B4-3FD1-10EF2749F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5" y="1245140"/>
            <a:ext cx="5652647" cy="478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F479E-0176-2B5B-84CE-BD02924F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03" y="1245140"/>
            <a:ext cx="6293797" cy="4786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F8E652-D0B0-8EF6-4C7D-3F71406170C0}"/>
              </a:ext>
            </a:extLst>
          </p:cNvPr>
          <p:cNvSpPr txBox="1"/>
          <p:nvPr/>
        </p:nvSpPr>
        <p:spPr>
          <a:xfrm>
            <a:off x="9484364" y="1322752"/>
            <a:ext cx="132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Cluster 4</a:t>
            </a:r>
            <a:endParaRPr lang="en-CA" dirty="0">
              <a:highlight>
                <a:srgbClr val="FF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E543A-A911-F233-DA70-C7E2B3256288}"/>
              </a:ext>
            </a:extLst>
          </p:cNvPr>
          <p:cNvSpPr txBox="1"/>
          <p:nvPr/>
        </p:nvSpPr>
        <p:spPr>
          <a:xfrm>
            <a:off x="3071878" y="1325835"/>
            <a:ext cx="132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Cluster 2</a:t>
            </a:r>
            <a:endParaRPr lang="en-CA" dirty="0">
              <a:highlight>
                <a:srgbClr val="00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D9F900-137C-438C-7A1C-9A0F686EAFAF}"/>
              </a:ext>
            </a:extLst>
          </p:cNvPr>
          <p:cNvSpPr txBox="1"/>
          <p:nvPr/>
        </p:nvSpPr>
        <p:spPr>
          <a:xfrm>
            <a:off x="7983794" y="2772697"/>
            <a:ext cx="313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Low Yield Repetition : 07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16144-0FD1-BB19-D428-FEC1AD222875}"/>
              </a:ext>
            </a:extLst>
          </p:cNvPr>
          <p:cNvSpPr txBox="1"/>
          <p:nvPr/>
        </p:nvSpPr>
        <p:spPr>
          <a:xfrm>
            <a:off x="1345166" y="49234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Max High Yield Repetition : 07</a:t>
            </a:r>
          </a:p>
        </p:txBody>
      </p:sp>
    </p:spTree>
    <p:extLst>
      <p:ext uri="{BB962C8B-B14F-4D97-AF65-F5344CB8AC3E}">
        <p14:creationId xmlns:p14="http://schemas.microsoft.com/office/powerpoint/2010/main" val="3204689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E2B62A-B347-27A2-E2C8-E4B6D06A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0611"/>
            <a:ext cx="10694575" cy="651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9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540E19-AE4D-715E-E2D5-B3E7816B4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10980"/>
            <a:ext cx="11106150" cy="66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60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E4C3-F0B5-F0F9-156E-DFCAC6581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4550"/>
          </a:xfrm>
        </p:spPr>
        <p:txBody>
          <a:bodyPr>
            <a:normAutofit fontScale="90000"/>
          </a:bodyPr>
          <a:lstStyle/>
          <a:p>
            <a:r>
              <a:rPr lang="en-US" dirty="0"/>
              <a:t>Investigate Yield with Precipitation (July 2023 Data)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5A2C2-ED1C-9ADB-9829-7D6640B3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540502"/>
            <a:ext cx="6040072" cy="4860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BEA8D-B974-A553-4F93-4965A7F1E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500" y="1540502"/>
            <a:ext cx="5372850" cy="4248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F77DE0-F18B-F375-BB0F-F027860D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175" y="1540502"/>
            <a:ext cx="1162200" cy="17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8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ADCC5F-475F-D9D2-2792-124D223E1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564" y="190499"/>
            <a:ext cx="6154711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5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9CB5-9D83-D1ED-86C2-3AB17B53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6F19-2105-DF44-569C-7EFEB5C6B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more Precipitation Data for further investigation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2867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0B5A-AA2F-3556-5E07-BEFD9607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r>
              <a:rPr lang="en-US" dirty="0"/>
              <a:t>Raw Data Cleaning: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F007B-944F-0E38-4821-FC6BF65B0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1097280"/>
            <a:ext cx="8223445" cy="890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716E3F-6AE3-B90B-148C-D71E12D63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" y="2121644"/>
            <a:ext cx="3936315" cy="4223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597E80-3D4A-BCF0-8FDE-DF4763392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575" y="2121644"/>
            <a:ext cx="4085272" cy="422317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E2495B-E59A-7ACD-AE87-347DB8C0C387}"/>
              </a:ext>
            </a:extLst>
          </p:cNvPr>
          <p:cNvSpPr/>
          <p:nvPr/>
        </p:nvSpPr>
        <p:spPr>
          <a:xfrm>
            <a:off x="4258026" y="3704253"/>
            <a:ext cx="3057174" cy="12969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Cleaning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82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2B0E-D698-07F2-AFD2-2E203528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139"/>
          </a:xfrm>
        </p:spPr>
        <p:txBody>
          <a:bodyPr>
            <a:normAutofit fontScale="90000"/>
          </a:bodyPr>
          <a:lstStyle/>
          <a:p>
            <a:r>
              <a:rPr lang="en-US" dirty="0"/>
              <a:t>ETL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FCED56-C099-BFC0-97B0-1D421F2E618D}"/>
              </a:ext>
            </a:extLst>
          </p:cNvPr>
          <p:cNvSpPr txBox="1"/>
          <p:nvPr/>
        </p:nvSpPr>
        <p:spPr>
          <a:xfrm>
            <a:off x="459486" y="969264"/>
            <a:ext cx="11482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Transformed Clean dat</a:t>
            </a:r>
            <a:r>
              <a:rPr lang="en-CA" dirty="0">
                <a:solidFill>
                  <a:srgbClr val="7030A0"/>
                </a:solidFill>
                <a:latin typeface="Consolas" panose="020B0609020204030204" pitchFamily="49" charset="0"/>
              </a:rPr>
              <a:t>a by </a:t>
            </a:r>
            <a:r>
              <a:rPr lang="en-CA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applying </a:t>
            </a:r>
            <a:r>
              <a:rPr lang="en-CA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en-CA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['</a:t>
            </a:r>
            <a:r>
              <a:rPr lang="en-CA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Year','RM','Crop</a:t>
            </a:r>
            <a:r>
              <a:rPr lang="en-CA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’] function and calculated Weighted Average Production Yield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034849-9E58-BFD4-3AC9-836A5BE2D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6" y="2006360"/>
            <a:ext cx="5025017" cy="3218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96585-079A-0EAB-5E36-031EB108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51" y="1892594"/>
            <a:ext cx="6619875" cy="496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4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951F-96F4-B8DD-0D8A-1F73B157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283"/>
          </a:xfrm>
        </p:spPr>
        <p:txBody>
          <a:bodyPr>
            <a:normAutofit fontScale="90000"/>
          </a:bodyPr>
          <a:lstStyle/>
          <a:p>
            <a:r>
              <a:rPr lang="en-US" dirty="0"/>
              <a:t>GIS Visualization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5E8904-AD3F-7856-4E6B-9C99796E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7" y="965050"/>
            <a:ext cx="11202955" cy="552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82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ACA6-B9B9-1724-B4EF-EB93EF61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93720" cy="540131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Analysis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858AD-37E3-E6FE-3FDE-DCE32A4F5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152" y="1109472"/>
            <a:ext cx="5644834" cy="5644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070CF1-C4B4-41D7-7D23-DD050C358838}"/>
              </a:ext>
            </a:extLst>
          </p:cNvPr>
          <p:cNvSpPr txBox="1"/>
          <p:nvPr/>
        </p:nvSpPr>
        <p:spPr>
          <a:xfrm>
            <a:off x="6172760" y="837983"/>
            <a:ext cx="613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Standard Canola Production Yield per Acre = 36.9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4D28C-750D-1DAC-5B36-A14D71B5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552" y="1328866"/>
            <a:ext cx="5571744" cy="5425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B07BB-D3FF-EF5C-ADAF-6BEB4260A8EC}"/>
              </a:ext>
            </a:extLst>
          </p:cNvPr>
          <p:cNvSpPr txBox="1"/>
          <p:nvPr/>
        </p:nvSpPr>
        <p:spPr>
          <a:xfrm>
            <a:off x="1929384" y="5349240"/>
            <a:ext cx="210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Scaling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25488B-2AA1-FFCB-C81E-C98C259CE77E}"/>
              </a:ext>
            </a:extLst>
          </p:cNvPr>
          <p:cNvSpPr txBox="1"/>
          <p:nvPr/>
        </p:nvSpPr>
        <p:spPr>
          <a:xfrm>
            <a:off x="7406640" y="5189020"/>
            <a:ext cx="331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</a:t>
            </a:r>
            <a:r>
              <a:rPr lang="en-CA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Standard Scaler</a:t>
            </a:r>
            <a:r>
              <a:rPr lang="en-CA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79050-E6EA-6552-8976-2756335F72A5}"/>
              </a:ext>
            </a:extLst>
          </p:cNvPr>
          <p:cNvSpPr txBox="1"/>
          <p:nvPr/>
        </p:nvSpPr>
        <p:spPr>
          <a:xfrm>
            <a:off x="932688" y="1087241"/>
            <a:ext cx="49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['Crop']=="ARGENTINE CANOLA"]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591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83B27-5A59-D878-1694-86569991C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52073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KMeans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Clustering (Feature Engineering)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B4636-3436-D72A-27C9-BA0CF5D0E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64" y="1966293"/>
            <a:ext cx="1047567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84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C9D2-A203-F21B-B35F-9B33FF11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05200" cy="732155"/>
          </a:xfrm>
        </p:spPr>
        <p:txBody>
          <a:bodyPr/>
          <a:lstStyle/>
          <a:p>
            <a:r>
              <a:rPr lang="en-US" dirty="0"/>
              <a:t>Model Training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AFB1C-8650-D880-9546-EA4330F384F4}"/>
              </a:ext>
            </a:extLst>
          </p:cNvPr>
          <p:cNvSpPr txBox="1"/>
          <p:nvPr/>
        </p:nvSpPr>
        <p:spPr>
          <a:xfrm>
            <a:off x="729615" y="1033272"/>
            <a:ext cx="10732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kmeans</a:t>
            </a:r>
            <a:r>
              <a:rPr lang="en-US" sz="2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KMeans</a:t>
            </a:r>
            <a:r>
              <a:rPr lang="en-US" sz="2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n_clusters</a:t>
            </a:r>
            <a:r>
              <a:rPr lang="en-US" sz="2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=6, </a:t>
            </a:r>
            <a:r>
              <a:rPr lang="en-US" sz="2400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sz="2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=42, </a:t>
            </a:r>
            <a:r>
              <a:rPr lang="en-US" sz="2400" b="0" dirty="0" err="1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max_iter</a:t>
            </a:r>
            <a:r>
              <a:rPr lang="en-US" sz="2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=1000)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EF995-AC20-894F-B622-C8FE13B6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8" y="1410961"/>
            <a:ext cx="5088555" cy="5167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B129C4-43D1-1B88-2B7B-7851DEA577AB}"/>
              </a:ext>
            </a:extLst>
          </p:cNvPr>
          <p:cNvSpPr txBox="1"/>
          <p:nvPr/>
        </p:nvSpPr>
        <p:spPr>
          <a:xfrm>
            <a:off x="5887616" y="2080727"/>
            <a:ext cx="50885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Labels for Clusters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Cluster 4 : Low Yield Zone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Cluster 0, 1, 5 : Average Yield Zone</a:t>
            </a:r>
            <a:endParaRPr lang="en-US" dirty="0">
              <a:solidFill>
                <a:srgbClr val="FFC000"/>
              </a:solidFill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accent6"/>
                </a:solidFill>
                <a:effectLst/>
                <a:latin typeface="Consolas" panose="020B0609020204030204" pitchFamily="49" charset="0"/>
              </a:rPr>
              <a:t>Cluster 2, 3 : High Yield Zone</a:t>
            </a:r>
            <a:endParaRPr lang="en-US" b="0" dirty="0">
              <a:solidFill>
                <a:schemeClr val="accent6"/>
              </a:solidFill>
              <a:effectLst/>
              <a:latin typeface="Consolas" panose="020B0609020204030204" pitchFamily="49" charset="0"/>
            </a:endParaRPr>
          </a:p>
          <a:p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00F4F-DBD0-8968-B7A6-C63A81226CED}"/>
              </a:ext>
            </a:extLst>
          </p:cNvPr>
          <p:cNvSpPr txBox="1"/>
          <p:nvPr/>
        </p:nvSpPr>
        <p:spPr>
          <a:xfrm rot="5400000">
            <a:off x="1436576" y="2773224"/>
            <a:ext cx="282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Cluster 2, 3 : High Yield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C49A0-915A-03B4-DBC5-77C3134A0C32}"/>
              </a:ext>
            </a:extLst>
          </p:cNvPr>
          <p:cNvSpPr txBox="1"/>
          <p:nvPr/>
        </p:nvSpPr>
        <p:spPr>
          <a:xfrm rot="16200000">
            <a:off x="-557522" y="3676706"/>
            <a:ext cx="316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Cluster 0,1,5: Average Yield</a:t>
            </a:r>
            <a:endParaRPr lang="en-CA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330FC6-294C-A651-1878-964E4ED5B8B7}"/>
              </a:ext>
            </a:extLst>
          </p:cNvPr>
          <p:cNvSpPr txBox="1"/>
          <p:nvPr/>
        </p:nvSpPr>
        <p:spPr>
          <a:xfrm rot="16200000">
            <a:off x="2535896" y="4921522"/>
            <a:ext cx="222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Cluster 4: Low Yield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7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A17D-F568-35CE-419B-138F4A1B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76800" cy="732155"/>
          </a:xfrm>
        </p:spPr>
        <p:txBody>
          <a:bodyPr/>
          <a:lstStyle/>
          <a:p>
            <a:r>
              <a:rPr lang="en-US" dirty="0"/>
              <a:t>Cluster Details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2FBC5-900A-37A5-84AD-363D5AF4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83" y="1097280"/>
            <a:ext cx="65436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7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1781-24E8-C358-C79E-ECFBD37E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53678" cy="726557"/>
          </a:xfrm>
        </p:spPr>
        <p:txBody>
          <a:bodyPr/>
          <a:lstStyle/>
          <a:p>
            <a:r>
              <a:rPr lang="en-US" dirty="0"/>
              <a:t>Cluster by Years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E3AF8-2BCE-3A95-5809-D070F498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221" y="1022479"/>
            <a:ext cx="11405021" cy="56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46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2921</TotalTime>
  <Words>332</Words>
  <Application>Microsoft Office PowerPoint</Application>
  <PresentationFormat>Widescreen</PresentationFormat>
  <Paragraphs>56</Paragraphs>
  <Slides>19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Consolas</vt:lpstr>
      <vt:lpstr>Office Theme</vt:lpstr>
      <vt:lpstr>Worksheet</vt:lpstr>
      <vt:lpstr>Stream-3 Project</vt:lpstr>
      <vt:lpstr>Raw Data Cleaning:</vt:lpstr>
      <vt:lpstr>ETL</vt:lpstr>
      <vt:lpstr>GIS Visualization</vt:lpstr>
      <vt:lpstr>Data Analysis</vt:lpstr>
      <vt:lpstr>KMeans Clustering (Feature Engineering)</vt:lpstr>
      <vt:lpstr>Model Training</vt:lpstr>
      <vt:lpstr>Cluster Details</vt:lpstr>
      <vt:lpstr>Cluster by Years</vt:lpstr>
      <vt:lpstr>Investigate Low Yield Zone </vt:lpstr>
      <vt:lpstr>GIS View: Cluster 4 Low Production yield Repetition</vt:lpstr>
      <vt:lpstr>Investigate High Yield Zone </vt:lpstr>
      <vt:lpstr>GIS View: Cluster 2 High Production yield Repetition</vt:lpstr>
      <vt:lpstr>Year by Year Comparison : Picked 3 RM from Cluster 2 and 4</vt:lpstr>
      <vt:lpstr>PowerPoint Presentation</vt:lpstr>
      <vt:lpstr>PowerPoint Presentation</vt:lpstr>
      <vt:lpstr>Investigate Yield with Precipitation (July 2023 Data)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Arijit Biswas Arghya</dc:creator>
  <cp:lastModifiedBy>Arijit Biswas Arghya</cp:lastModifiedBy>
  <cp:revision>15</cp:revision>
  <dcterms:created xsi:type="dcterms:W3CDTF">2024-10-27T19:06:29Z</dcterms:created>
  <dcterms:modified xsi:type="dcterms:W3CDTF">2024-10-29T20:07:39Z</dcterms:modified>
</cp:coreProperties>
</file>